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5" r:id="rId10"/>
    <p:sldId id="262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DCDA1-E30F-4E0C-971A-FAF9E1B14E3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2649BE-945D-4E06-942F-6D1988FF4511}">
      <dgm:prSet phldrT="[Текст]"/>
      <dgm:spPr/>
      <dgm:t>
        <a:bodyPr/>
        <a:lstStyle/>
        <a:p>
          <a:r>
            <a:rPr lang="ru-RU" dirty="0"/>
            <a:t>игровой</a:t>
          </a:r>
        </a:p>
      </dgm:t>
    </dgm:pt>
    <dgm:pt modelId="{5E01844F-9ADB-410A-AF38-6AA1A8F75FDE}" type="parTrans" cxnId="{BB4F58BF-7C6B-4DB4-84BF-4C56B28F288C}">
      <dgm:prSet/>
      <dgm:spPr/>
      <dgm:t>
        <a:bodyPr/>
        <a:lstStyle/>
        <a:p>
          <a:endParaRPr lang="ru-RU"/>
        </a:p>
      </dgm:t>
    </dgm:pt>
    <dgm:pt modelId="{A03534CA-F59C-46DC-990E-8E3EF76D3F74}" type="sibTrans" cxnId="{BB4F58BF-7C6B-4DB4-84BF-4C56B28F288C}">
      <dgm:prSet/>
      <dgm:spPr/>
      <dgm:t>
        <a:bodyPr/>
        <a:lstStyle/>
        <a:p>
          <a:endParaRPr lang="ru-RU"/>
        </a:p>
      </dgm:t>
    </dgm:pt>
    <dgm:pt modelId="{49FE7CA0-BC11-4BBB-AB76-849BE83F0B2D}">
      <dgm:prSet phldrT="[Текст]"/>
      <dgm:spPr/>
      <dgm:t>
        <a:bodyPr/>
        <a:lstStyle/>
        <a:p>
          <a:r>
            <a:rPr lang="ru-RU" dirty="0"/>
            <a:t>коммуникативной</a:t>
          </a:r>
        </a:p>
      </dgm:t>
    </dgm:pt>
    <dgm:pt modelId="{C1A67B83-D83A-46D3-AB13-6F9EBB007AA7}" type="parTrans" cxnId="{C0C8B9A5-0CB6-4580-B2A9-D6B4AB68B4C6}">
      <dgm:prSet/>
      <dgm:spPr/>
      <dgm:t>
        <a:bodyPr/>
        <a:lstStyle/>
        <a:p>
          <a:endParaRPr lang="ru-RU"/>
        </a:p>
      </dgm:t>
    </dgm:pt>
    <dgm:pt modelId="{BA7BBC0A-1E76-449D-8984-881F1D52DC1A}" type="sibTrans" cxnId="{C0C8B9A5-0CB6-4580-B2A9-D6B4AB68B4C6}">
      <dgm:prSet/>
      <dgm:spPr/>
      <dgm:t>
        <a:bodyPr/>
        <a:lstStyle/>
        <a:p>
          <a:endParaRPr lang="ru-RU"/>
        </a:p>
      </dgm:t>
    </dgm:pt>
    <dgm:pt modelId="{F6FEB119-D5FD-4854-A7ED-1C44F5978BFF}">
      <dgm:prSet phldrT="[Текст]"/>
      <dgm:spPr/>
      <dgm:t>
        <a:bodyPr/>
        <a:lstStyle/>
        <a:p>
          <a:r>
            <a:rPr lang="ru-RU" dirty="0"/>
            <a:t>трудовой</a:t>
          </a:r>
        </a:p>
      </dgm:t>
    </dgm:pt>
    <dgm:pt modelId="{56B1D69A-3534-4DBE-96FE-BB7CA609DF10}" type="parTrans" cxnId="{3C84962F-26BA-4315-A03F-18E5F84996F5}">
      <dgm:prSet/>
      <dgm:spPr/>
      <dgm:t>
        <a:bodyPr/>
        <a:lstStyle/>
        <a:p>
          <a:endParaRPr lang="ru-RU"/>
        </a:p>
      </dgm:t>
    </dgm:pt>
    <dgm:pt modelId="{E33EFCB5-085E-4777-91F0-32A8118FB1CC}" type="sibTrans" cxnId="{3C84962F-26BA-4315-A03F-18E5F84996F5}">
      <dgm:prSet/>
      <dgm:spPr/>
      <dgm:t>
        <a:bodyPr/>
        <a:lstStyle/>
        <a:p>
          <a:endParaRPr lang="ru-RU"/>
        </a:p>
      </dgm:t>
    </dgm:pt>
    <dgm:pt modelId="{C7E6B431-5B0B-446A-A694-575450BF19AD}">
      <dgm:prSet phldrT="[Текст]"/>
      <dgm:spPr/>
      <dgm:t>
        <a:bodyPr/>
        <a:lstStyle/>
        <a:p>
          <a:r>
            <a:rPr lang="ru-RU" dirty="0"/>
            <a:t>познавательно –</a:t>
          </a:r>
        </a:p>
        <a:p>
          <a:r>
            <a:rPr lang="ru-RU" dirty="0"/>
            <a:t>исследовательской</a:t>
          </a:r>
        </a:p>
      </dgm:t>
    </dgm:pt>
    <dgm:pt modelId="{0903FC34-ED69-4D07-B7C2-1E7B5B30FD55}" type="parTrans" cxnId="{CFD742C2-AF52-4BC6-B559-EBEA6F5652B2}">
      <dgm:prSet/>
      <dgm:spPr/>
      <dgm:t>
        <a:bodyPr/>
        <a:lstStyle/>
        <a:p>
          <a:endParaRPr lang="ru-RU"/>
        </a:p>
      </dgm:t>
    </dgm:pt>
    <dgm:pt modelId="{43293BDC-40DF-4455-B290-ED98DEBEF009}" type="sibTrans" cxnId="{CFD742C2-AF52-4BC6-B559-EBEA6F5652B2}">
      <dgm:prSet/>
      <dgm:spPr/>
      <dgm:t>
        <a:bodyPr/>
        <a:lstStyle/>
        <a:p>
          <a:endParaRPr lang="ru-RU"/>
        </a:p>
      </dgm:t>
    </dgm:pt>
    <dgm:pt modelId="{4030287D-1949-44A2-9EB2-E759E7CD8114}">
      <dgm:prSet phldrT="[Текст]"/>
      <dgm:spPr/>
      <dgm:t>
        <a:bodyPr/>
        <a:lstStyle/>
        <a:p>
          <a:r>
            <a:rPr lang="ru-RU" dirty="0"/>
            <a:t>продуктивной</a:t>
          </a:r>
        </a:p>
      </dgm:t>
    </dgm:pt>
    <dgm:pt modelId="{F8279684-029D-4695-AF36-FC8157A36BC7}" type="parTrans" cxnId="{090B676E-5807-456D-AD56-9878B74C9728}">
      <dgm:prSet/>
      <dgm:spPr/>
      <dgm:t>
        <a:bodyPr/>
        <a:lstStyle/>
        <a:p>
          <a:endParaRPr lang="ru-RU"/>
        </a:p>
      </dgm:t>
    </dgm:pt>
    <dgm:pt modelId="{AE4A25A2-9E8F-4189-827D-D3561F8D0371}" type="sibTrans" cxnId="{090B676E-5807-456D-AD56-9878B74C9728}">
      <dgm:prSet/>
      <dgm:spPr/>
      <dgm:t>
        <a:bodyPr/>
        <a:lstStyle/>
        <a:p>
          <a:endParaRPr lang="ru-RU"/>
        </a:p>
      </dgm:t>
    </dgm:pt>
    <dgm:pt modelId="{0D3A3EA3-2606-4F29-8055-75A9A8FADC76}">
      <dgm:prSet phldrT="[Текст]"/>
      <dgm:spPr/>
      <dgm:t>
        <a:bodyPr/>
        <a:lstStyle/>
        <a:p>
          <a:pPr algn="ctr"/>
          <a:r>
            <a:rPr lang="ru-RU" dirty="0"/>
            <a:t>музыкально –</a:t>
          </a:r>
        </a:p>
        <a:p>
          <a:pPr algn="ctr"/>
          <a:r>
            <a:rPr lang="ru-RU" dirty="0"/>
            <a:t>художественной</a:t>
          </a:r>
        </a:p>
      </dgm:t>
    </dgm:pt>
    <dgm:pt modelId="{9529FF2E-A1A3-4AF1-9E0D-7E7991531CD2}" type="sibTrans" cxnId="{D7071A38-923F-45E0-B91C-545CCA40E682}">
      <dgm:prSet/>
      <dgm:spPr/>
      <dgm:t>
        <a:bodyPr/>
        <a:lstStyle/>
        <a:p>
          <a:endParaRPr lang="ru-RU"/>
        </a:p>
      </dgm:t>
    </dgm:pt>
    <dgm:pt modelId="{E0B250AF-5133-4510-B779-2FD15927E4E3}" type="parTrans" cxnId="{D7071A38-923F-45E0-B91C-545CCA40E682}">
      <dgm:prSet/>
      <dgm:spPr/>
      <dgm:t>
        <a:bodyPr/>
        <a:lstStyle/>
        <a:p>
          <a:endParaRPr lang="ru-RU"/>
        </a:p>
      </dgm:t>
    </dgm:pt>
    <dgm:pt modelId="{269FF217-11BB-4654-A2D4-CFABB949D839}">
      <dgm:prSet phldrT="[Текст]"/>
      <dgm:spPr/>
      <dgm:t>
        <a:bodyPr/>
        <a:lstStyle/>
        <a:p>
          <a:r>
            <a:rPr lang="ru-RU" dirty="0"/>
            <a:t>чтения</a:t>
          </a:r>
        </a:p>
      </dgm:t>
    </dgm:pt>
    <dgm:pt modelId="{01111D90-9625-4C63-B415-52E54AA0CEA6}" type="parTrans" cxnId="{22FBD61A-9B0F-4CE1-996F-5C85526608AD}">
      <dgm:prSet/>
      <dgm:spPr/>
      <dgm:t>
        <a:bodyPr/>
        <a:lstStyle/>
        <a:p>
          <a:endParaRPr lang="ru-RU"/>
        </a:p>
      </dgm:t>
    </dgm:pt>
    <dgm:pt modelId="{73E3D975-465B-4F58-9B05-6EDFB91586DF}" type="sibTrans" cxnId="{22FBD61A-9B0F-4CE1-996F-5C85526608AD}">
      <dgm:prSet/>
      <dgm:spPr/>
      <dgm:t>
        <a:bodyPr/>
        <a:lstStyle/>
        <a:p>
          <a:endParaRPr lang="ru-RU"/>
        </a:p>
      </dgm:t>
    </dgm:pt>
    <dgm:pt modelId="{32ACA289-9F5D-4407-8DB5-B41A58ECBA4B}" type="pres">
      <dgm:prSet presAssocID="{822DCDA1-E30F-4E0C-971A-FAF9E1B14E37}" presName="diagram" presStyleCnt="0">
        <dgm:presLayoutVars>
          <dgm:dir/>
          <dgm:resizeHandles val="exact"/>
        </dgm:presLayoutVars>
      </dgm:prSet>
      <dgm:spPr/>
    </dgm:pt>
    <dgm:pt modelId="{D0EA7399-FDE7-416B-B891-6C004847E62F}" type="pres">
      <dgm:prSet presAssocID="{BF2649BE-945D-4E06-942F-6D1988FF4511}" presName="node" presStyleLbl="node1" presStyleIdx="0" presStyleCnt="7" custLinFactNeighborX="55919" custLinFactNeighborY="-220">
        <dgm:presLayoutVars>
          <dgm:bulletEnabled val="1"/>
        </dgm:presLayoutVars>
      </dgm:prSet>
      <dgm:spPr/>
    </dgm:pt>
    <dgm:pt modelId="{2D087A6F-7C7A-45FB-B3B6-5FB1D85CC2E2}" type="pres">
      <dgm:prSet presAssocID="{A03534CA-F59C-46DC-990E-8E3EF76D3F74}" presName="sibTrans" presStyleCnt="0"/>
      <dgm:spPr/>
    </dgm:pt>
    <dgm:pt modelId="{619BCD06-C01A-480E-86BB-4A90685354E1}" type="pres">
      <dgm:prSet presAssocID="{49FE7CA0-BC11-4BBB-AB76-849BE83F0B2D}" presName="node" presStyleLbl="node1" presStyleIdx="1" presStyleCnt="7" custLinFactNeighborX="78158" custLinFactNeighborY="-220">
        <dgm:presLayoutVars>
          <dgm:bulletEnabled val="1"/>
        </dgm:presLayoutVars>
      </dgm:prSet>
      <dgm:spPr/>
    </dgm:pt>
    <dgm:pt modelId="{F8506BB4-A835-4831-A20D-5228B6C070B6}" type="pres">
      <dgm:prSet presAssocID="{BA7BBC0A-1E76-449D-8984-881F1D52DC1A}" presName="sibTrans" presStyleCnt="0"/>
      <dgm:spPr/>
    </dgm:pt>
    <dgm:pt modelId="{8D12F41F-259B-44E6-BCAE-9ABE6F35FC7A}" type="pres">
      <dgm:prSet presAssocID="{F6FEB119-D5FD-4854-A7ED-1C44F5978BFF}" presName="node" presStyleLbl="node1" presStyleIdx="2" presStyleCnt="7" custLinFactX="-100000" custLinFactY="12957" custLinFactNeighborX="-121266" custLinFactNeighborY="100000">
        <dgm:presLayoutVars>
          <dgm:bulletEnabled val="1"/>
        </dgm:presLayoutVars>
      </dgm:prSet>
      <dgm:spPr/>
    </dgm:pt>
    <dgm:pt modelId="{5B55E8C6-D884-4230-8361-879877B7DB4C}" type="pres">
      <dgm:prSet presAssocID="{E33EFCB5-085E-4777-91F0-32A8118FB1CC}" presName="sibTrans" presStyleCnt="0"/>
      <dgm:spPr/>
    </dgm:pt>
    <dgm:pt modelId="{A76E2471-47E2-45A8-B7CA-BA623DA2281B}" type="pres">
      <dgm:prSet presAssocID="{C7E6B431-5B0B-446A-A694-575450BF19AD}" presName="node" presStyleLbl="node1" presStyleIdx="3" presStyleCnt="7" custLinFactX="13674" custLinFactNeighborX="100000" custLinFactNeighborY="-7500">
        <dgm:presLayoutVars>
          <dgm:bulletEnabled val="1"/>
        </dgm:presLayoutVars>
      </dgm:prSet>
      <dgm:spPr/>
    </dgm:pt>
    <dgm:pt modelId="{A1351F1C-55D2-43F4-B354-29D5A6E13CFD}" type="pres">
      <dgm:prSet presAssocID="{43293BDC-40DF-4455-B290-ED98DEBEF009}" presName="sibTrans" presStyleCnt="0"/>
      <dgm:spPr/>
    </dgm:pt>
    <dgm:pt modelId="{C6E5AD2C-47D7-47F7-BF7D-54112FDFA4D0}" type="pres">
      <dgm:prSet presAssocID="{4030287D-1949-44A2-9EB2-E759E7CD8114}" presName="node" presStyleLbl="node1" presStyleIdx="4" presStyleCnt="7" custLinFactX="24620" custLinFactNeighborX="100000" custLinFactNeighborY="-3710">
        <dgm:presLayoutVars>
          <dgm:bulletEnabled val="1"/>
        </dgm:presLayoutVars>
      </dgm:prSet>
      <dgm:spPr/>
    </dgm:pt>
    <dgm:pt modelId="{865BBC16-00EC-49CA-913A-5EEA8AE97AF5}" type="pres">
      <dgm:prSet presAssocID="{AE4A25A2-9E8F-4189-827D-D3561F8D0371}" presName="sibTrans" presStyleCnt="0"/>
      <dgm:spPr/>
    </dgm:pt>
    <dgm:pt modelId="{B70AC541-73E9-4125-BAC7-4AB2928118DA}" type="pres">
      <dgm:prSet presAssocID="{0D3A3EA3-2606-4F29-8055-75A9A8FADC76}" presName="node" presStyleLbl="node1" presStyleIdx="5" presStyleCnt="7" custLinFactX="-71229" custLinFactY="9468" custLinFactNeighborX="-100000" custLinFactNeighborY="100000">
        <dgm:presLayoutVars>
          <dgm:bulletEnabled val="1"/>
        </dgm:presLayoutVars>
      </dgm:prSet>
      <dgm:spPr/>
    </dgm:pt>
    <dgm:pt modelId="{2DDD7482-4D85-4611-96C8-F3E2EA2E8E91}" type="pres">
      <dgm:prSet presAssocID="{9529FF2E-A1A3-4AF1-9E0D-7E7991531CD2}" presName="sibTrans" presStyleCnt="0"/>
      <dgm:spPr/>
    </dgm:pt>
    <dgm:pt modelId="{70E2CA74-F676-4E4D-A435-93496A30A4B1}" type="pres">
      <dgm:prSet presAssocID="{269FF217-11BB-4654-A2D4-CFABB949D839}" presName="node" presStyleLbl="node1" presStyleIdx="6" presStyleCnt="7" custLinFactNeighborX="73491" custLinFactNeighborY="-7203">
        <dgm:presLayoutVars>
          <dgm:bulletEnabled val="1"/>
        </dgm:presLayoutVars>
      </dgm:prSet>
      <dgm:spPr/>
    </dgm:pt>
  </dgm:ptLst>
  <dgm:cxnLst>
    <dgm:cxn modelId="{62871504-ABFF-4BE1-A3C3-F390D2537241}" type="presOf" srcId="{269FF217-11BB-4654-A2D4-CFABB949D839}" destId="{70E2CA74-F676-4E4D-A435-93496A30A4B1}" srcOrd="0" destOrd="0" presId="urn:microsoft.com/office/officeart/2005/8/layout/default#1"/>
    <dgm:cxn modelId="{22FBD61A-9B0F-4CE1-996F-5C85526608AD}" srcId="{822DCDA1-E30F-4E0C-971A-FAF9E1B14E37}" destId="{269FF217-11BB-4654-A2D4-CFABB949D839}" srcOrd="6" destOrd="0" parTransId="{01111D90-9625-4C63-B415-52E54AA0CEA6}" sibTransId="{73E3D975-465B-4F58-9B05-6EDFB91586DF}"/>
    <dgm:cxn modelId="{B7C93326-400F-42C3-B4D8-FBC386A19E0D}" type="presOf" srcId="{822DCDA1-E30F-4E0C-971A-FAF9E1B14E37}" destId="{32ACA289-9F5D-4407-8DB5-B41A58ECBA4B}" srcOrd="0" destOrd="0" presId="urn:microsoft.com/office/officeart/2005/8/layout/default#1"/>
    <dgm:cxn modelId="{3C84962F-26BA-4315-A03F-18E5F84996F5}" srcId="{822DCDA1-E30F-4E0C-971A-FAF9E1B14E37}" destId="{F6FEB119-D5FD-4854-A7ED-1C44F5978BFF}" srcOrd="2" destOrd="0" parTransId="{56B1D69A-3534-4DBE-96FE-BB7CA609DF10}" sibTransId="{E33EFCB5-085E-4777-91F0-32A8118FB1CC}"/>
    <dgm:cxn modelId="{D7071A38-923F-45E0-B91C-545CCA40E682}" srcId="{822DCDA1-E30F-4E0C-971A-FAF9E1B14E37}" destId="{0D3A3EA3-2606-4F29-8055-75A9A8FADC76}" srcOrd="5" destOrd="0" parTransId="{E0B250AF-5133-4510-B779-2FD15927E4E3}" sibTransId="{9529FF2E-A1A3-4AF1-9E0D-7E7991531CD2}"/>
    <dgm:cxn modelId="{12349A45-4DA5-44B5-8E0B-AEF79C83FB3D}" type="presOf" srcId="{0D3A3EA3-2606-4F29-8055-75A9A8FADC76}" destId="{B70AC541-73E9-4125-BAC7-4AB2928118DA}" srcOrd="0" destOrd="0" presId="urn:microsoft.com/office/officeart/2005/8/layout/default#1"/>
    <dgm:cxn modelId="{9D17554A-8709-42F3-B8FE-F00BDD96C6DC}" type="presOf" srcId="{C7E6B431-5B0B-446A-A694-575450BF19AD}" destId="{A76E2471-47E2-45A8-B7CA-BA623DA2281B}" srcOrd="0" destOrd="0" presId="urn:microsoft.com/office/officeart/2005/8/layout/default#1"/>
    <dgm:cxn modelId="{8CD60E4C-CA74-4C73-8B89-FF93223CAA1F}" type="presOf" srcId="{F6FEB119-D5FD-4854-A7ED-1C44F5978BFF}" destId="{8D12F41F-259B-44E6-BCAE-9ABE6F35FC7A}" srcOrd="0" destOrd="0" presId="urn:microsoft.com/office/officeart/2005/8/layout/default#1"/>
    <dgm:cxn modelId="{090B676E-5807-456D-AD56-9878B74C9728}" srcId="{822DCDA1-E30F-4E0C-971A-FAF9E1B14E37}" destId="{4030287D-1949-44A2-9EB2-E759E7CD8114}" srcOrd="4" destOrd="0" parTransId="{F8279684-029D-4695-AF36-FC8157A36BC7}" sibTransId="{AE4A25A2-9E8F-4189-827D-D3561F8D0371}"/>
    <dgm:cxn modelId="{C0C8B9A5-0CB6-4580-B2A9-D6B4AB68B4C6}" srcId="{822DCDA1-E30F-4E0C-971A-FAF9E1B14E37}" destId="{49FE7CA0-BC11-4BBB-AB76-849BE83F0B2D}" srcOrd="1" destOrd="0" parTransId="{C1A67B83-D83A-46D3-AB13-6F9EBB007AA7}" sibTransId="{BA7BBC0A-1E76-449D-8984-881F1D52DC1A}"/>
    <dgm:cxn modelId="{BBFC00A8-F80E-4A4F-907E-A870B036DBA2}" type="presOf" srcId="{49FE7CA0-BC11-4BBB-AB76-849BE83F0B2D}" destId="{619BCD06-C01A-480E-86BB-4A90685354E1}" srcOrd="0" destOrd="0" presId="urn:microsoft.com/office/officeart/2005/8/layout/default#1"/>
    <dgm:cxn modelId="{19A701AB-555A-4B4E-A601-BEB15F9BC70A}" type="presOf" srcId="{BF2649BE-945D-4E06-942F-6D1988FF4511}" destId="{D0EA7399-FDE7-416B-B891-6C004847E62F}" srcOrd="0" destOrd="0" presId="urn:microsoft.com/office/officeart/2005/8/layout/default#1"/>
    <dgm:cxn modelId="{BB4F58BF-7C6B-4DB4-84BF-4C56B28F288C}" srcId="{822DCDA1-E30F-4E0C-971A-FAF9E1B14E37}" destId="{BF2649BE-945D-4E06-942F-6D1988FF4511}" srcOrd="0" destOrd="0" parTransId="{5E01844F-9ADB-410A-AF38-6AA1A8F75FDE}" sibTransId="{A03534CA-F59C-46DC-990E-8E3EF76D3F74}"/>
    <dgm:cxn modelId="{CFD742C2-AF52-4BC6-B559-EBEA6F5652B2}" srcId="{822DCDA1-E30F-4E0C-971A-FAF9E1B14E37}" destId="{C7E6B431-5B0B-446A-A694-575450BF19AD}" srcOrd="3" destOrd="0" parTransId="{0903FC34-ED69-4D07-B7C2-1E7B5B30FD55}" sibTransId="{43293BDC-40DF-4455-B290-ED98DEBEF009}"/>
    <dgm:cxn modelId="{78728EF8-CA00-40D9-91C9-CBF8201A3769}" type="presOf" srcId="{4030287D-1949-44A2-9EB2-E759E7CD8114}" destId="{C6E5AD2C-47D7-47F7-BF7D-54112FDFA4D0}" srcOrd="0" destOrd="0" presId="urn:microsoft.com/office/officeart/2005/8/layout/default#1"/>
    <dgm:cxn modelId="{3AF68E09-34FF-4DE3-A1F9-C158DF701EE0}" type="presParOf" srcId="{32ACA289-9F5D-4407-8DB5-B41A58ECBA4B}" destId="{D0EA7399-FDE7-416B-B891-6C004847E62F}" srcOrd="0" destOrd="0" presId="urn:microsoft.com/office/officeart/2005/8/layout/default#1"/>
    <dgm:cxn modelId="{98DD418E-4A00-4E85-9F77-0C8E4CFB0B59}" type="presParOf" srcId="{32ACA289-9F5D-4407-8DB5-B41A58ECBA4B}" destId="{2D087A6F-7C7A-45FB-B3B6-5FB1D85CC2E2}" srcOrd="1" destOrd="0" presId="urn:microsoft.com/office/officeart/2005/8/layout/default#1"/>
    <dgm:cxn modelId="{139E9985-6714-4576-891B-7601B6CD06E1}" type="presParOf" srcId="{32ACA289-9F5D-4407-8DB5-B41A58ECBA4B}" destId="{619BCD06-C01A-480E-86BB-4A90685354E1}" srcOrd="2" destOrd="0" presId="urn:microsoft.com/office/officeart/2005/8/layout/default#1"/>
    <dgm:cxn modelId="{23C87973-A209-430A-8932-0FB7825F0322}" type="presParOf" srcId="{32ACA289-9F5D-4407-8DB5-B41A58ECBA4B}" destId="{F8506BB4-A835-4831-A20D-5228B6C070B6}" srcOrd="3" destOrd="0" presId="urn:microsoft.com/office/officeart/2005/8/layout/default#1"/>
    <dgm:cxn modelId="{22596F93-B957-421B-8309-74468025111E}" type="presParOf" srcId="{32ACA289-9F5D-4407-8DB5-B41A58ECBA4B}" destId="{8D12F41F-259B-44E6-BCAE-9ABE6F35FC7A}" srcOrd="4" destOrd="0" presId="urn:microsoft.com/office/officeart/2005/8/layout/default#1"/>
    <dgm:cxn modelId="{501F562B-DB36-45E1-971C-11990962A3BF}" type="presParOf" srcId="{32ACA289-9F5D-4407-8DB5-B41A58ECBA4B}" destId="{5B55E8C6-D884-4230-8361-879877B7DB4C}" srcOrd="5" destOrd="0" presId="urn:microsoft.com/office/officeart/2005/8/layout/default#1"/>
    <dgm:cxn modelId="{EB9BD685-63E9-41EA-95FE-0D648F6034F2}" type="presParOf" srcId="{32ACA289-9F5D-4407-8DB5-B41A58ECBA4B}" destId="{A76E2471-47E2-45A8-B7CA-BA623DA2281B}" srcOrd="6" destOrd="0" presId="urn:microsoft.com/office/officeart/2005/8/layout/default#1"/>
    <dgm:cxn modelId="{22CDA607-BA5C-44E4-BFCD-DE51C2058EB8}" type="presParOf" srcId="{32ACA289-9F5D-4407-8DB5-B41A58ECBA4B}" destId="{A1351F1C-55D2-43F4-B354-29D5A6E13CFD}" srcOrd="7" destOrd="0" presId="urn:microsoft.com/office/officeart/2005/8/layout/default#1"/>
    <dgm:cxn modelId="{82408415-3733-4977-BFA5-86E33B7AA3C4}" type="presParOf" srcId="{32ACA289-9F5D-4407-8DB5-B41A58ECBA4B}" destId="{C6E5AD2C-47D7-47F7-BF7D-54112FDFA4D0}" srcOrd="8" destOrd="0" presId="urn:microsoft.com/office/officeart/2005/8/layout/default#1"/>
    <dgm:cxn modelId="{3D3A0804-B3D3-483C-9617-4BA1B383FE72}" type="presParOf" srcId="{32ACA289-9F5D-4407-8DB5-B41A58ECBA4B}" destId="{865BBC16-00EC-49CA-913A-5EEA8AE97AF5}" srcOrd="9" destOrd="0" presId="urn:microsoft.com/office/officeart/2005/8/layout/default#1"/>
    <dgm:cxn modelId="{CCB1347B-DC17-407B-8791-402DA0599A5E}" type="presParOf" srcId="{32ACA289-9F5D-4407-8DB5-B41A58ECBA4B}" destId="{B70AC541-73E9-4125-BAC7-4AB2928118DA}" srcOrd="10" destOrd="0" presId="urn:microsoft.com/office/officeart/2005/8/layout/default#1"/>
    <dgm:cxn modelId="{26F1FFC1-70A2-44E2-9303-12F3AC93326C}" type="presParOf" srcId="{32ACA289-9F5D-4407-8DB5-B41A58ECBA4B}" destId="{2DDD7482-4D85-4611-96C8-F3E2EA2E8E91}" srcOrd="11" destOrd="0" presId="urn:microsoft.com/office/officeart/2005/8/layout/default#1"/>
    <dgm:cxn modelId="{1C940D78-1B3B-4C72-BE28-7AABB1A6B9FD}" type="presParOf" srcId="{32ACA289-9F5D-4407-8DB5-B41A58ECBA4B}" destId="{70E2CA74-F676-4E4D-A435-93496A30A4B1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A7399-FDE7-416B-B891-6C004847E62F}">
      <dsp:nvSpPr>
        <dsp:cNvPr id="0" name=""/>
        <dsp:cNvSpPr/>
      </dsp:nvSpPr>
      <dsp:spPr>
        <a:xfrm>
          <a:off x="1297874" y="160222"/>
          <a:ext cx="2320989" cy="139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игровой</a:t>
          </a:r>
        </a:p>
      </dsp:txBody>
      <dsp:txXfrm>
        <a:off x="1297874" y="160222"/>
        <a:ext cx="2320989" cy="1392594"/>
      </dsp:txXfrm>
    </dsp:sp>
    <dsp:sp modelId="{619BCD06-C01A-480E-86BB-4A90685354E1}">
      <dsp:nvSpPr>
        <dsp:cNvPr id="0" name=""/>
        <dsp:cNvSpPr/>
      </dsp:nvSpPr>
      <dsp:spPr>
        <a:xfrm>
          <a:off x="4367128" y="160222"/>
          <a:ext cx="2320989" cy="139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коммуникативной</a:t>
          </a:r>
        </a:p>
      </dsp:txBody>
      <dsp:txXfrm>
        <a:off x="4367128" y="160222"/>
        <a:ext cx="2320989" cy="1392594"/>
      </dsp:txXfrm>
    </dsp:sp>
    <dsp:sp modelId="{8D12F41F-259B-44E6-BCAE-9ABE6F35FC7A}">
      <dsp:nvSpPr>
        <dsp:cNvPr id="0" name=""/>
        <dsp:cNvSpPr/>
      </dsp:nvSpPr>
      <dsp:spPr>
        <a:xfrm>
          <a:off x="0" y="1736318"/>
          <a:ext cx="2320989" cy="139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трудовой</a:t>
          </a:r>
        </a:p>
      </dsp:txBody>
      <dsp:txXfrm>
        <a:off x="0" y="1736318"/>
        <a:ext cx="2320989" cy="1392594"/>
      </dsp:txXfrm>
    </dsp:sp>
    <dsp:sp modelId="{A76E2471-47E2-45A8-B7CA-BA623DA2281B}">
      <dsp:nvSpPr>
        <dsp:cNvPr id="0" name=""/>
        <dsp:cNvSpPr/>
      </dsp:nvSpPr>
      <dsp:spPr>
        <a:xfrm>
          <a:off x="2638362" y="1683534"/>
          <a:ext cx="2320989" cy="139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познавательно –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исследовательской</a:t>
          </a:r>
        </a:p>
      </dsp:txBody>
      <dsp:txXfrm>
        <a:off x="2638362" y="1683534"/>
        <a:ext cx="2320989" cy="1392594"/>
      </dsp:txXfrm>
    </dsp:sp>
    <dsp:sp modelId="{C6E5AD2C-47D7-47F7-BF7D-54112FDFA4D0}">
      <dsp:nvSpPr>
        <dsp:cNvPr id="0" name=""/>
        <dsp:cNvSpPr/>
      </dsp:nvSpPr>
      <dsp:spPr>
        <a:xfrm>
          <a:off x="5106178" y="1736313"/>
          <a:ext cx="2320989" cy="139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продуктивной</a:t>
          </a:r>
        </a:p>
      </dsp:txBody>
      <dsp:txXfrm>
        <a:off x="5106178" y="1736313"/>
        <a:ext cx="2320989" cy="1392594"/>
      </dsp:txXfrm>
    </dsp:sp>
    <dsp:sp modelId="{B70AC541-73E9-4125-BAC7-4AB2928118DA}">
      <dsp:nvSpPr>
        <dsp:cNvPr id="0" name=""/>
        <dsp:cNvSpPr/>
      </dsp:nvSpPr>
      <dsp:spPr>
        <a:xfrm>
          <a:off x="1131970" y="3312423"/>
          <a:ext cx="2320989" cy="139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музыкально –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художественной</a:t>
          </a:r>
        </a:p>
      </dsp:txBody>
      <dsp:txXfrm>
        <a:off x="1131970" y="3312423"/>
        <a:ext cx="2320989" cy="1392594"/>
      </dsp:txXfrm>
    </dsp:sp>
    <dsp:sp modelId="{70E2CA74-F676-4E4D-A435-93496A30A4B1}">
      <dsp:nvSpPr>
        <dsp:cNvPr id="0" name=""/>
        <dsp:cNvSpPr/>
      </dsp:nvSpPr>
      <dsp:spPr>
        <a:xfrm>
          <a:off x="4258807" y="3312363"/>
          <a:ext cx="2320989" cy="1392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чтения</a:t>
          </a:r>
        </a:p>
      </dsp:txBody>
      <dsp:txXfrm>
        <a:off x="4258807" y="3312363"/>
        <a:ext cx="2320989" cy="1392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5B10D8-498B-43C8-AC3B-01F728886980}" type="datetimeFigureOut">
              <a:rPr lang="ru-RU" smtClean="0"/>
              <a:pPr/>
              <a:t>10.09.2023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08479F-0788-40F1-A8F3-67F089A4A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7560840" cy="6120680"/>
          </a:xfrm>
        </p:spPr>
        <p:txBody>
          <a:bodyPr>
            <a:normAutofit/>
          </a:bodyPr>
          <a:lstStyle/>
          <a:p>
            <a: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ОСНОВНАЯ</a:t>
            </a:r>
            <a:b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оБРАЗОВАТЕЛЬНАЯ</a:t>
            </a:r>
            <a:b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ПРОГРАММА</a:t>
            </a:r>
            <a:b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МБДОУ «ДЕТСКИЙ </a:t>
            </a:r>
            <a:b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САД №28</a:t>
            </a:r>
            <a:b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«ЗОЛОТОЙ ПЕТУШОК»</a:t>
            </a:r>
            <a:br>
              <a:rPr lang="ru-RU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ru-RU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372672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Планируемые  результаты освоения 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7372672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>
                <a:latin typeface="Bookman Old Style" panose="02050604050505020204" pitchFamily="18" charset="0"/>
              </a:rPr>
              <a:t>   </a:t>
            </a:r>
            <a:r>
              <a:rPr lang="ru-RU" sz="5600" dirty="0">
                <a:latin typeface="Bookman Old Style" panose="02050604050505020204" pitchFamily="18" charset="0"/>
              </a:rPr>
              <a:t>К концу дошкольного возраста: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у ребенка сформированы основные физические и нравственно-волевые качества;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ребёнок владеет основными движениями и элементами спортивных игр, может контролировать свои движение и управлять ими;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ребёнок соблюдает элементарные правила здорового образа жизни и личной гигиены;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ребёнок результативно выполняет физические упражнения (общеразвивающие, основные движения, спортивные), участвует в туристских пеших прогулках, осваивает простейшие туристские навыки, ориентируется на местности;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ребёнок проявляет элементы творчества в двигательной деятельности; ребёнок проявляет нравственно-волевые качества, самоконтроль и может осуществлять анализ своей двигательной деятельности;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ребёнок 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ребёнок 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ребёнок владеет навыками личной гигиены, может заботливо относиться к своему здоровью и здоровью окружающих, стремится оказать помощь и поддержку другим людям;</a:t>
            </a:r>
          </a:p>
          <a:p>
            <a:pPr algn="just">
              <a:buNone/>
            </a:pPr>
            <a:r>
              <a:rPr lang="ru-RU" sz="5600" dirty="0">
                <a:latin typeface="Bookman Old Style" panose="02050604050505020204" pitchFamily="18" charset="0"/>
              </a:rPr>
              <a:t>•	ребёнок соблюдает элементарные социальные нормы и правила поведения в различных видах деятельности, взаимоотношениях со взрослыми и сверстниками;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516688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Планируемые  результаты освоения 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7516688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владеет средствами общения и способами взаимодействия со взрослыми и сверстниками; способен понимать и учитывать интересы и чувства других; договариваться и дружить со сверстниками; старается разрешать возникающие конфликты конструктивными способами;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способен понимать свои переживания и причины их возникновения, регулировать свое поведение и осуществлять выбор социально одобряемых действий в конкретных ситуациях, обосновывать свои ценностные ориентации; ребёнок стремится сохранять позитивную самооценку;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проявляет положительное отношение к миру, разным видам труда, другим людям и самому себе;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ребёнка выражено стремление заниматься социально значимой деятельностью;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способен откликаться на эмоции близких людей, проявлять эмпатию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сочувствие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сопереживание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способен к осуществлению социальной навигации как ориентации в социуме и соблюдению правил безопасности в реальном и цифровом взаимодействии;</a:t>
            </a:r>
          </a:p>
        </p:txBody>
      </p:sp>
    </p:spTree>
    <p:extLst>
      <p:ext uri="{BB962C8B-B14F-4D97-AF65-F5344CB8AC3E}">
        <p14:creationId xmlns:p14="http://schemas.microsoft.com/office/powerpoint/2010/main" val="241219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355160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Планируемые  результаты освоения 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355160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владеет речью как средством коммуникации, ведет диалог со взрослыми и сверстниками, использует формулы речевого этикета в соответствии с ситуацией общения, владеет коммуникативно-речевыми умениями;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знает и осмысленно воспринимает литературные произведения различных жанров, имеет предпочтения в жанрах литературы, проявляет интерес к книгам познавательного характера, определяет характеры персонажей, мотивы их поведения, оценивает поступки литературных героев;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обладает начальными знаниями о природном и социальном мире, в котором он живет: элементарными представлениями из области естествознания, математики, истории, искусства и спорта, информатики и инженерии и тому подобное; о себе, собственной принадлежности и принадлежности других людей к определенному полу; составе семьи, родственных отношениях и взаимосвязях, семейных традициях; об обществе, его национально-культурных ценностях; государстве и принадлежности к нему;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проявляет любознательность, активно задает вопросы взрослым и сверстникам; интересуется субъективно новым и неизвестным в окружающем мире; способен самостоятельно придумывать объяснения явлениям природы и поступкам людей; склонен наблюдать, экспериментировать; строить смысловую картину окружающей реальности, использует основные культурные способы деятельности;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имеет представление о жизни людей в России, имеет некоторые представления о важных исторических событиях Отечества; имеет представление о многообразии стран и народов мира;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0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355160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Планируемые  результаты освоения 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355160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владеет речью как средством коммуникации, ведет диалог со взрослыми и сверстниками, использует формулы речевого этикета в соответствии с ситуацией общения, владеет коммуникативно-речевыми умениями;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знает и осмысленно воспринимает литературные произведения различных жанров, имеет предпочтения в жанрах литературы, проявляет интерес к книгам познавательного характера, определяет характеры персонажей, мотивы их поведения, оценивает поступки литературных героев;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обладает начальными знаниями о природном и социальном мире, в котором он живет: элементарными представлениями из области естествознания, математики, истории, искусства и спорта, информатики и инженерии и тому подобное; о себе, собственной принадлежности и принадлежности других людей к определенному полу; составе семьи, родственных отношениях и взаимосвязях, семейных традициях; об обществе, его национально-культурных ценностях; государстве и принадлежности к нему;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проявляет любознательность, активно задает вопросы взрослым и сверстникам; интересуется субъективно новым и неизвестным в окружающем мире; способен самостоятельно придумывать объяснения явлениям природы и поступкам людей; склонен наблюдать, экспериментировать; строить смысловую картину окружающей реальности, использует основные культурные способы деятельности;</a:t>
            </a:r>
          </a:p>
          <a:p>
            <a:pPr marL="342900" lvl="0" indent="-342900" algn="just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имеет представление о жизни людей в России, имеет некоторые представления о важных исторических событиях Отечества; имеет представление о многообразии стран и народов мира;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7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560840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Планируемые  результаты освоения 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7560840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имеет представление о жизни людей в России, имеет некоторые представления о важных исторических событиях Отечества; имеет представление о многообразии стран и народов мира;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способен применять в жизненных и игровых ситуациях знания о количестве, форме, величине предметов, пространстве и времени, умения считать, измерять, сравнивать, вычислять и тому подобное;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имеет разнообразные познавательные умения: определяет противоречия, формулирует задачу исследования, использует разные способы и средства проверки предположений: сравнение с эталонами, классификацию, систематизацию, некоторые цифровые средства и другое;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имеет представление о некоторых наиболее ярких представителях живой природы России и планеты, их отличительных признаках, среде обитания, потребностях живой природы, росте и развитии живых существ; свойствах неживой природы, сезонных изменениях в природе, наблюдает за погодой, живыми объектами, имеет сформированный познавательный интерес к природе, осознанно соблюдает правила поведения в природе, знает способы охраны природы, демонстрирует заботливое отношение к ней;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способен воспринимать и понимать произведения различных видов искусства, имеет предпочтения в области музыкальной, изобразительной, театрализованной деятельности;</a:t>
            </a: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6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27168" cy="10081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Планируемые  результаты освоения 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427168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ребёнок выражает интерес к культурным традициям народа в процессе знакомства с различными видами и жанрами искусства; обладает начальными знаниями об искусстве;</a:t>
            </a:r>
            <a:endParaRPr lang="ru-RU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ребёнок владеет умениями, навыками и средствами художественной выразительности в различных видах деятельности и искусства; использует различные технические приемы в свободной художественной деятельности;</a:t>
            </a:r>
            <a:endParaRPr lang="ru-RU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ребёнок участвует в создании индивидуальных и коллективных творческих работ, тематических композиций к праздничным утренникам и развлечениям, художественных проектах;</a:t>
            </a:r>
            <a:endParaRPr lang="ru-RU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ребёнок самостоятельно выбирает технику и выразительные средства для наиболее точной передачи образа и своего замысла, способен создавать сложные объекты и композиции, преобразовывать и использовать с учётом игровой ситуации;</a:t>
            </a:r>
            <a:endParaRPr lang="ru-RU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ребёнок владеет разными формами и видами игры, различает условную и реальную ситуации, предлагает и объясняет замысел игры, комбинирует сюжеты на основе реальных, вымышленных событий, выполняет несколько ролей в одной игре, подбирает разные средства для создания игровых образов, согласовывает свои интересы с интересами партнеров по игре, управляет персонажами в режиссерской игре;</a:t>
            </a:r>
            <a:endParaRPr lang="ru-RU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ребёнок проявляет интерес к игровому экспериментированию с предметами, к развивающим и познавательным играм, в играх с готовым содержанием и правилами может объяснить содержание и правила игры другим детям, в совместной игре следит за точным выполнением правил всеми участниками;</a:t>
            </a:r>
            <a:endParaRPr lang="ru-RU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ребёнок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обучению.</a:t>
            </a:r>
            <a:endParaRPr lang="ru-RU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Font typeface="Times New Roman" panose="02020603050405020304" pitchFamily="18" charset="0"/>
              <a:buChar char="•"/>
              <a:tabLst>
                <a:tab pos="630555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2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  </a:t>
            </a:r>
          </a:p>
          <a:p>
            <a:pPr algn="just">
              <a:buNone/>
            </a:pPr>
            <a:r>
              <a:rPr lang="ru-RU" dirty="0"/>
              <a:t>   </a:t>
            </a:r>
            <a:r>
              <a:rPr lang="ru-RU" dirty="0">
                <a:latin typeface="Bookman Old Style" panose="02050604050505020204" pitchFamily="18" charset="0"/>
              </a:rPr>
              <a:t>Основная образовательная программа дошкольного образования МБДОУ «Детский сад №28 «Золотой петушок» разработана на основе Федерального государственного образовательного стандарта дошкольного образования (Приказ МО образования и науки РФ № 1155 от 17 октября 2013 года) и </a:t>
            </a:r>
            <a:r>
              <a:rPr lang="ru-RU" sz="2400" dirty="0">
                <a:latin typeface="Bookman Old Style" panose="02050604050505020204" pitchFamily="18" charset="0"/>
              </a:rPr>
              <a:t>Федеральной образовательной программы дошкольного образования (Приказ Министерства Просвещения Российской Федерации от 25 ноября 2022 г. № 1028 «Об Утверждении Федеральной образовательной программы дошкольного образования»).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Цели и задачи реализации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7706544" cy="475492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   </a:t>
            </a:r>
            <a:r>
              <a:rPr lang="ru-RU" dirty="0">
                <a:latin typeface="Bookman Old Style" panose="02050604050505020204" pitchFamily="18" charset="0"/>
              </a:rPr>
              <a:t>Ведущие цели Программы –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/>
              <a:t>   </a:t>
            </a: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 традиционным российским духовно-нравственным ценностям относятся: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жизнь,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достоинство,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права и свободы человека,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патриотизм,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гражданственность,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служение Отечеству и ответственность за его судьбу,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высокие нравственные идеалы,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крепкая семья,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созидательный труд,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приоритет духовного над материальным,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гуманизм,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милосердие,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справедливость,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коллективизм,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взаимопомощь и взаимоуважение,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историческая память и преемственность поколений,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45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единство народов России.</a:t>
            </a:r>
            <a:r>
              <a:rPr lang="ru-RU" sz="4500" dirty="0">
                <a:latin typeface="Bookman Old Style" panose="02050604050505020204" pitchFamily="18" charset="0"/>
              </a:rPr>
              <a:t>      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440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Bookman Old Style" panose="02050604050505020204" pitchFamily="18" charset="0"/>
              </a:rPr>
              <a:t>цели реализуются в процессе разнообразных видов детской деятельности: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451695"/>
              </p:ext>
            </p:extLst>
          </p:nvPr>
        </p:nvGraphicFramePr>
        <p:xfrm>
          <a:off x="457200" y="1628800"/>
          <a:ext cx="74271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64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Принципы          формирования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34620" indent="0" algn="just">
              <a:lnSpc>
                <a:spcPct val="115000"/>
              </a:lnSpc>
              <a:buNone/>
              <a:tabLst>
                <a:tab pos="800100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Федеральная программа построена на следующих </a:t>
            </a:r>
            <a:r>
              <a:rPr lang="ru-RU" sz="18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принципах</a:t>
            </a: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, установленных ФГОС ДО: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800100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</a:t>
            </a:r>
            <a:r>
              <a:rPr lang="ru-RU" sz="1800" spc="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образования,</a:t>
            </a:r>
            <a:r>
              <a:rPr lang="ru-RU" sz="18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становится субъектом образования;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808990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– взрослые);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7239000" cy="59046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75057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признание ребёнка полноценным участником (субъектом) образовательных отношений;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75057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поддержка</a:t>
            </a:r>
            <a:r>
              <a:rPr lang="ru-RU" sz="28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инициативы</a:t>
            </a:r>
            <a:r>
              <a:rPr lang="ru-RU" sz="28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8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ru-RU" sz="2800" spc="-2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различных</a:t>
            </a:r>
            <a:r>
              <a:rPr lang="ru-RU" sz="2800" spc="-1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видах</a:t>
            </a:r>
            <a:r>
              <a:rPr lang="ru-RU" sz="2800" spc="-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деятельности;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75057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сотрудничество</a:t>
            </a:r>
            <a:r>
              <a:rPr lang="ru-RU" sz="2800" spc="-1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ДОО</a:t>
            </a:r>
            <a:r>
              <a:rPr lang="ru-RU" sz="28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</a:t>
            </a:r>
            <a:r>
              <a:rPr lang="ru-RU" sz="2800" spc="-25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семьей;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75057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приобщение детей к социокультурным нормам, традициям семьи, общества и государства;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82931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770890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lvl="0" algn="just">
              <a:lnSpc>
                <a:spcPct val="115000"/>
              </a:lnSpc>
              <a:buSzPts val="1200"/>
              <a:buFont typeface="Wingdings" panose="05000000000000000000" pitchFamily="2" charset="2"/>
              <a:buChar char="v"/>
              <a:tabLst>
                <a:tab pos="751205" algn="l"/>
              </a:tabLst>
            </a:pPr>
            <a:r>
              <a:rPr lang="ru-RU" sz="2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учет этнокультурной ситуации развития детей.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372672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	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7030A0"/>
                </a:solidFill>
                <a:latin typeface="Bookman Old Style" panose="02050604050505020204" pitchFamily="18" charset="0"/>
              </a:rPr>
              <a:t>Основные подходы к формированию Программы.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7372672" cy="46829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80340" marR="24130" indent="0" algn="l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Программа:</a:t>
            </a:r>
          </a:p>
          <a:p>
            <a:pPr marL="342900" marR="2413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сформирована на основе требований ФГОС ДО и ФОП ДО, предъявляемых к структуре образовательной программы дошкольного образования;</a:t>
            </a:r>
          </a:p>
          <a:p>
            <a:pPr marL="342900" marR="2413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630555" algn="l"/>
                <a:tab pos="10877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определяет содержание и организацию образовательной деятельности на уровне дошкольного образования;</a:t>
            </a:r>
          </a:p>
          <a:p>
            <a:pPr marL="342900" marR="2413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630555" algn="l"/>
                <a:tab pos="1069340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обеспечивает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особенностей;</a:t>
            </a:r>
          </a:p>
          <a:p>
            <a:pPr marL="342900" marR="2413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сформирована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(базовые объем, содержание и планируемые результаты освоения Программы).</a:t>
            </a:r>
          </a:p>
          <a:p>
            <a:pPr marL="180340" marR="24130" algn="just">
              <a:lnSpc>
                <a:spcPct val="115000"/>
              </a:lnSpc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52DAC-CD07-CCC7-C7F3-78A0C74A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9675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z="4000" spc="-55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разработки</a:t>
            </a:r>
            <a:r>
              <a:rPr lang="ru-RU" sz="4000" spc="5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64BDB-4F7D-2314-664A-F36BDB540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9416"/>
            <a:ext cx="7372672" cy="4846320"/>
          </a:xfrm>
        </p:spPr>
        <p:txBody>
          <a:bodyPr/>
          <a:lstStyle/>
          <a:p>
            <a:pPr marL="342900" lvl="0" indent="-342900" algn="l">
              <a:lnSpc>
                <a:spcPct val="115000"/>
              </a:lnSpc>
              <a:buFont typeface="Times New Roman" panose="02020603050405020304" pitchFamily="18" charset="0"/>
              <a:buChar char="‒"/>
              <a:tabLst>
                <a:tab pos="630555" algn="l"/>
              </a:tabLst>
            </a:pP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условия,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созданные</a:t>
            </a:r>
            <a:r>
              <a:rPr lang="ru-RU" sz="24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ДОО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24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целей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r>
              <a:rPr lang="ru-RU" sz="24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‒"/>
              <a:tabLst>
                <a:tab pos="402590" algn="l"/>
                <a:tab pos="630555" algn="l"/>
              </a:tabLst>
            </a:pP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социальный</a:t>
            </a:r>
            <a:r>
              <a:rPr lang="ru-RU" sz="24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заказ</a:t>
            </a:r>
            <a:r>
              <a:rPr lang="ru-RU" sz="2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представителей);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‒"/>
              <a:tabLst>
                <a:tab pos="402590" algn="l"/>
                <a:tab pos="63055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детский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контингент;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‒"/>
              <a:tabLst>
                <a:tab pos="402590" algn="l"/>
                <a:tab pos="63055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кадровый</a:t>
            </a:r>
            <a:r>
              <a:rPr lang="ru-RU" sz="24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</a:t>
            </a:r>
            <a:r>
              <a:rPr lang="ru-RU" sz="2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работников;</a:t>
            </a:r>
          </a:p>
          <a:p>
            <a:pPr marL="342900" marR="33909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405765" algn="l"/>
                <a:tab pos="630555" algn="l"/>
                <a:tab pos="2468880" algn="l"/>
                <a:tab pos="3522980" algn="l"/>
                <a:tab pos="3864610" algn="l"/>
                <a:tab pos="4895215" algn="l"/>
                <a:tab pos="608965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культурно-образовательные особенности МБДОУ «Детский сад №28 «Золотой петушок»;</a:t>
            </a:r>
          </a:p>
          <a:p>
            <a:pPr marL="342900" marR="33909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405765" algn="l"/>
                <a:tab pos="630555" algn="l"/>
                <a:tab pos="2468880" algn="l"/>
                <a:tab pos="3522980" algn="l"/>
                <a:tab pos="3864610" algn="l"/>
                <a:tab pos="4895215" algn="l"/>
                <a:tab pos="6089650" algn="l"/>
              </a:tabLst>
            </a:pPr>
            <a:r>
              <a:rPr lang="ru-RU" sz="24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климатические особенности;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‒"/>
              <a:tabLst>
                <a:tab pos="405765" algn="l"/>
                <a:tab pos="63055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</a:t>
            </a:r>
            <a:r>
              <a:rPr lang="ru-RU" sz="24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социумом.</a:t>
            </a:r>
          </a:p>
          <a:p>
            <a:pPr marL="450215">
              <a:lnSpc>
                <a:spcPct val="115000"/>
              </a:lnSpc>
              <a:tabLst>
                <a:tab pos="405765" algn="l"/>
                <a:tab pos="630555" algn="l"/>
              </a:tabLs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869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207</TotalTime>
  <Words>1825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Bookman Old Style</vt:lpstr>
      <vt:lpstr>Times New Roman</vt:lpstr>
      <vt:lpstr>Trebuchet MS</vt:lpstr>
      <vt:lpstr>Wingdings</vt:lpstr>
      <vt:lpstr>Wingdings 2</vt:lpstr>
      <vt:lpstr>Изящная</vt:lpstr>
      <vt:lpstr>ОСНОВНАЯ оБРАЗОВАТЕЛЬНАЯ ПРОГРАММА ДОШКОЛЬНОГО ОБРАЗОВАНИЯ МБДОУ «ДЕТСКИЙ  САД №28 «ЗОЛОТОЙ ПЕТУШОК» </vt:lpstr>
      <vt:lpstr>Презентация PowerPoint</vt:lpstr>
      <vt:lpstr>Цели и задачи реализации программы</vt:lpstr>
      <vt:lpstr>Презентация PowerPoint</vt:lpstr>
      <vt:lpstr>цели реализуются в процессе разнообразных видов детской деятельности:</vt:lpstr>
      <vt:lpstr>Принципы          формирования программы</vt:lpstr>
      <vt:lpstr>Презентация PowerPoint</vt:lpstr>
      <vt:lpstr>        Основные подходы к формированию Программы.</vt:lpstr>
      <vt:lpstr>  Особенности разработки Программы:</vt:lpstr>
      <vt:lpstr>Планируемые  результаты освоения  программы</vt:lpstr>
      <vt:lpstr>Планируемые  результаты освоения  программы</vt:lpstr>
      <vt:lpstr>Планируемые  результаты освоения  программы</vt:lpstr>
      <vt:lpstr>Планируемые  результаты освоения  программы</vt:lpstr>
      <vt:lpstr>Планируемые  результаты освоения  программы</vt:lpstr>
      <vt:lpstr>Планируемые  результаты освоения  программы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ОБЩЕЩБРАЗОВАТЕЛЬНАЯ ПРОГРАММА ДОШКОЛЬНОГО ОБРАЗОВАНИЯ ОТ РОЖДЕНИЯ ДО ШКОЛЫ</dc:title>
  <dc:creator>SERGEYPC</dc:creator>
  <cp:lastModifiedBy>макс сафронов</cp:lastModifiedBy>
  <cp:revision>24</cp:revision>
  <cp:lastPrinted>2017-11-28T01:16:17Z</cp:lastPrinted>
  <dcterms:created xsi:type="dcterms:W3CDTF">2014-04-01T15:00:56Z</dcterms:created>
  <dcterms:modified xsi:type="dcterms:W3CDTF">2023-09-09T21:51:17Z</dcterms:modified>
</cp:coreProperties>
</file>