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9"/>
      <p:bold r:id="rId10"/>
      <p:italic r:id="rId11"/>
      <p:boldItalic r:id="rId12"/>
    </p:embeddedFont>
    <p:embeddedFont>
      <p:font typeface="PT Sans Narrow" panose="020F0502020204030204" pitchFamily="34" charset="-52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60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c6f59039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c6f59039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c6f59039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c6f59039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c6f59039d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c6f59039d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c6f59039d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c6f59039d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5e0b5b930b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5e0b5b930b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b77e5e0f6202f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b77e5e0f6202f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455150" y="1109700"/>
            <a:ext cx="6233700" cy="197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111" dirty="0">
                <a:solidFill>
                  <a:srgbClr val="134F5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АДАПТИРОВАННАЯ  ОБРАЗОВАТЕЛЬНАЯ</a:t>
            </a:r>
            <a:endParaRPr sz="2111" dirty="0">
              <a:solidFill>
                <a:srgbClr val="134F5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111" dirty="0">
                <a:solidFill>
                  <a:srgbClr val="134F5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ПРОГРАММА ДЛЯ ДЕТЕЙ  С ЗПР</a:t>
            </a:r>
            <a:endParaRPr sz="2111" dirty="0">
              <a:solidFill>
                <a:srgbClr val="134F5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111" dirty="0">
                <a:solidFill>
                  <a:srgbClr val="134F5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 2023-2024 учебный год</a:t>
            </a:r>
            <a:endParaRPr sz="2111" dirty="0">
              <a:solidFill>
                <a:srgbClr val="134F5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111" dirty="0">
                <a:solidFill>
                  <a:srgbClr val="134F5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ru" sz="1700" dirty="0">
                <a:solidFill>
                  <a:srgbClr val="134F5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составлена в соответствии с ФАОП ДО.</a:t>
            </a:r>
            <a:endParaRPr sz="1700" dirty="0">
              <a:solidFill>
                <a:srgbClr val="134F5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 dirty="0">
                <a:solidFill>
                  <a:srgbClr val="134F5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Министерства просвещения РФ от 24 ноября 2022 г. № 1022)</a:t>
            </a:r>
            <a:endParaRPr sz="1700" dirty="0">
              <a:solidFill>
                <a:srgbClr val="134F5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225000" y="80200"/>
            <a:ext cx="8675100" cy="9675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4572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134F5C"/>
                </a:solidFill>
              </a:rPr>
              <a:t>Цель </a:t>
            </a:r>
            <a:r>
              <a:rPr lang="ru" sz="1800"/>
              <a:t> </a:t>
            </a:r>
            <a:r>
              <a:rPr lang="ru" sz="1550">
                <a:solidFill>
                  <a:srgbClr val="134F5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ru" sz="155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4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обеспечение условий для дошкольного образования, определяемых общими и особыми потребностями обучающегося раннего и дошкольного возраста с ЗПР, индивидуальными особенностями его развития и состояния здоровья.</a:t>
            </a:r>
            <a:endParaRPr sz="1400">
              <a:solidFill>
                <a:srgbClr val="134F5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>
            <a:off x="-9450" y="1047700"/>
            <a:ext cx="9144000" cy="409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45720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ru" sz="5600" b="1">
                <a:solidFill>
                  <a:srgbClr val="134F5C"/>
                </a:solidFill>
              </a:rPr>
              <a:t>    Задачи:</a:t>
            </a:r>
            <a:endParaRPr sz="5600" b="1">
              <a:solidFill>
                <a:srgbClr val="134F5C"/>
              </a:solidFill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5600" b="1">
                <a:solidFill>
                  <a:srgbClr val="134F5C"/>
                </a:solidFill>
              </a:rPr>
              <a:t>- </a:t>
            </a:r>
            <a:r>
              <a:rPr lang="ru" sz="5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5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реализация содержания АОП ДО для детей с ЗПР;</a:t>
            </a:r>
            <a:endParaRPr sz="5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5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коррекция недостатков психофизического развития обучающихся с ОВЗ;</a:t>
            </a:r>
            <a:endParaRPr sz="5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5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охрана и укрепление физического и психического здоровья обучающихся с ЗПР, в том числе их эмоционального благополучия;</a:t>
            </a:r>
            <a:endParaRPr sz="5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5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обеспечение равных возможностей для полноценного развития ребенка с ЗПР в период дошкольного образования независимо от места проживания, пола, нации, языка, социального статуса;</a:t>
            </a:r>
            <a:endParaRPr sz="5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5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ЗПР как субъекта отношений с педагогическим работником, родителями (законными представителями), другими детьми;</a:t>
            </a:r>
            <a:endParaRPr sz="5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5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объединение 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</a:t>
            </a:r>
            <a:endParaRPr sz="5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5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формирование общей культуры личности обучающихся с ЗПР,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  <a:endParaRPr sz="5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5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формирование социокультурной среды, соответствующей психофизическим и индивидуальным особенностям развития обучающихся с ЗПР;</a:t>
            </a:r>
            <a:endParaRPr sz="5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5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5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sz="3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subTitle" idx="1"/>
          </p:nvPr>
        </p:nvSpPr>
        <p:spPr>
          <a:xfrm>
            <a:off x="178600" y="428625"/>
            <a:ext cx="3792600" cy="47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104775" lvl="0" indent="4572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i="1">
                <a:solidFill>
                  <a:srgbClr val="134F5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Особенности образовательной и коррекционно-развивающей работы с детьми с ЗПР </a:t>
            </a:r>
            <a:r>
              <a:rPr lang="ru" sz="1600">
                <a:solidFill>
                  <a:srgbClr val="134F5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состоят в необходимости индивидуально-дифференцированного подхода, снижения темпа обучения, структурной простоты содержания занятий, циклического возврата к уже изученному материалу и обогащения его новым содержанием, определения целевых ориентиров для каждого этапа образовательной деятельности с учетов возможностей конкретной группы и каждого ребенка.</a:t>
            </a:r>
            <a:endParaRPr sz="2500">
              <a:solidFill>
                <a:srgbClr val="134F5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8" name="Google Shape;78;p15"/>
          <p:cNvPicPr preferRelativeResize="0"/>
          <p:nvPr/>
        </p:nvPicPr>
        <p:blipFill rotWithShape="1">
          <a:blip r:embed="rId3">
            <a:alphaModFix/>
          </a:blip>
          <a:srcRect l="3567" r="-53447"/>
          <a:stretch/>
        </p:blipFill>
        <p:spPr>
          <a:xfrm>
            <a:off x="4754880" y="991870"/>
            <a:ext cx="6634480" cy="3159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250875" y="406825"/>
            <a:ext cx="3724500" cy="623400"/>
          </a:xfrm>
          <a:prstGeom prst="rect">
            <a:avLst/>
          </a:prstGeom>
          <a:solidFill>
            <a:schemeClr val="lt2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137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 b="1">
                <a:solidFill>
                  <a:srgbClr val="00000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Целевые ориентиры в дошкольном возрасте</a:t>
            </a:r>
            <a:endParaRPr sz="2100" b="1">
              <a:solidFill>
                <a:srgbClr val="00000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250875" y="1481600"/>
            <a:ext cx="3984900" cy="24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107950" lvl="0" indent="-3492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Font typeface="Times New Roman"/>
              <a:buChar char="❏"/>
            </a:pPr>
            <a:r>
              <a:rPr lang="ru" sz="1900">
                <a:latin typeface="Times New Roman"/>
                <a:ea typeface="Times New Roman"/>
                <a:cs typeface="Times New Roman"/>
                <a:sym typeface="Times New Roman"/>
              </a:rPr>
              <a:t>Социально-коммуникативное развитие;</a:t>
            </a:r>
            <a:endParaRPr sz="1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107950" lvl="0" indent="-3492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Font typeface="Times New Roman"/>
              <a:buChar char="❏"/>
            </a:pPr>
            <a:r>
              <a:rPr lang="ru" sz="1900">
                <a:latin typeface="Times New Roman"/>
                <a:ea typeface="Times New Roman"/>
                <a:cs typeface="Times New Roman"/>
                <a:sym typeface="Times New Roman"/>
              </a:rPr>
              <a:t>Речевое развитие;</a:t>
            </a:r>
            <a:endParaRPr sz="1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107950" lvl="0" indent="-3492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Font typeface="Times New Roman"/>
              <a:buChar char="❏"/>
            </a:pPr>
            <a:r>
              <a:rPr lang="ru" sz="1900">
                <a:latin typeface="Times New Roman"/>
                <a:ea typeface="Times New Roman"/>
                <a:cs typeface="Times New Roman"/>
                <a:sym typeface="Times New Roman"/>
              </a:rPr>
              <a:t>Познавательное развитие;</a:t>
            </a:r>
            <a:endParaRPr sz="1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107950" lvl="0" indent="-3492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Font typeface="Times New Roman"/>
              <a:buChar char="❏"/>
            </a:pPr>
            <a:r>
              <a:rPr lang="ru" sz="1900">
                <a:latin typeface="Times New Roman"/>
                <a:ea typeface="Times New Roman"/>
                <a:cs typeface="Times New Roman"/>
                <a:sym typeface="Times New Roman"/>
              </a:rPr>
              <a:t>Художественно-эстетическое развитие;</a:t>
            </a:r>
            <a:endParaRPr sz="1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107950" lvl="0" indent="-3492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Font typeface="Times New Roman"/>
              <a:buChar char="❏"/>
            </a:pPr>
            <a:r>
              <a:rPr lang="ru" sz="1900">
                <a:latin typeface="Times New Roman"/>
                <a:ea typeface="Times New Roman"/>
                <a:cs typeface="Times New Roman"/>
                <a:sym typeface="Times New Roman"/>
              </a:rPr>
              <a:t>Физическое развитие</a:t>
            </a:r>
            <a:endParaRPr sz="19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5" name="Google Shape;85;p16"/>
          <p:cNvPicPr preferRelativeResize="0"/>
          <p:nvPr/>
        </p:nvPicPr>
        <p:blipFill rotWithShape="1">
          <a:blip r:embed="rId3">
            <a:alphaModFix/>
          </a:blip>
          <a:srcRect l="6307" t="1613" r="28460"/>
          <a:stretch/>
        </p:blipFill>
        <p:spPr>
          <a:xfrm>
            <a:off x="4193075" y="0"/>
            <a:ext cx="495092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xfrm>
            <a:off x="372475" y="97125"/>
            <a:ext cx="8462100" cy="724500"/>
          </a:xfrm>
          <a:prstGeom prst="rect">
            <a:avLst/>
          </a:prstGeom>
          <a:solidFill>
            <a:schemeClr val="lt2"/>
          </a:solidFill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just" rtl="0">
              <a:lnSpc>
                <a:spcPct val="113750"/>
              </a:lnSpc>
              <a:spcBef>
                <a:spcPts val="30"/>
              </a:spcBef>
              <a:spcAft>
                <a:spcPts val="0"/>
              </a:spcAft>
              <a:buNone/>
            </a:pPr>
            <a:r>
              <a:rPr lang="ru" sz="2055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Целевые ориентиры освоения Программы детьми дошкольного возраста с ЗПР к 5 годам</a:t>
            </a:r>
            <a:endParaRPr sz="2055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just" rtl="0">
              <a:spcBef>
                <a:spcPts val="0"/>
              </a:spcBef>
              <a:spcAft>
                <a:spcPts val="0"/>
              </a:spcAft>
              <a:buNone/>
            </a:pPr>
            <a:endParaRPr sz="1550">
              <a:solidFill>
                <a:srgbClr val="134F5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17"/>
          <p:cNvSpPr txBox="1">
            <a:spLocks noGrp="1"/>
          </p:cNvSpPr>
          <p:nvPr>
            <p:ph type="body" idx="1"/>
          </p:nvPr>
        </p:nvSpPr>
        <p:spPr>
          <a:xfrm>
            <a:off x="113100" y="1023950"/>
            <a:ext cx="8721600" cy="449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103504" lvl="0" indent="-3238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Times New Roman"/>
              <a:buAutoNum type="arabicPeriod"/>
            </a:pPr>
            <a:r>
              <a:rPr lang="ru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ребенок адаптируется в условиях группы. Взаимодействует с педагогическим работником в быту и в различных видах деятельности. Стремится к общению с другими детьми в быту и в игре под руководством родителей (законных представителей), педагогического работника. Эмоциональные контакты с педагогическим работником и другими детьми становятся более устойчивыми;</a:t>
            </a:r>
            <a:endParaRPr sz="15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103504" lvl="0" indent="-3238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Times New Roman"/>
              <a:buAutoNum type="arabicPeriod"/>
            </a:pPr>
            <a:r>
              <a:rPr lang="ru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ребенок понимает и выполняет словесную инструкцию педагогического работника из нескольких звеньев. Различает на слух речевые и неречевые звучания, узнает знакомых людей и обучающихся по голосу, дифференцирует шумы.</a:t>
            </a:r>
            <a:endParaRPr sz="15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103504" lvl="0" indent="-3238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Times New Roman"/>
              <a:buAutoNum type="arabicPeriod"/>
            </a:pPr>
            <a:r>
              <a:rPr lang="ru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ребенок может заниматься интересным для него делом, не отвлекаясь, в течение 5-10 минут. Показывает по словесной инструкции и может назвать до пяти основных цветов и две-три плоскостных геометрических фигуры, а также шар и куб</a:t>
            </a:r>
            <a:endParaRPr sz="15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103504" lvl="0" indent="-3238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Times New Roman"/>
              <a:buAutoNum type="arabicPeriod"/>
            </a:pPr>
            <a:r>
              <a:rPr lang="ru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ребенок рассматривает картинки, предпочитает красочные иллюстрации. Проявляет интерес к изобразительной деятельности, эмоционально положительно относится к ее процессу и результатам. Осваивает изобразительные навыки, пользуется карандашами, фломастерами, кистью, мелками.</a:t>
            </a:r>
            <a:endParaRPr sz="15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>
            <a:spLocks noGrp="1"/>
          </p:cNvSpPr>
          <p:nvPr>
            <p:ph type="title"/>
          </p:nvPr>
        </p:nvSpPr>
        <p:spPr>
          <a:xfrm>
            <a:off x="372475" y="97125"/>
            <a:ext cx="8462100" cy="724500"/>
          </a:xfrm>
          <a:prstGeom prst="rect">
            <a:avLst/>
          </a:prstGeom>
          <a:solidFill>
            <a:schemeClr val="lt2"/>
          </a:solidFill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55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Целевые ориентиры на этапе завершения освоения Программы детьми с ЗПР к 7-8 годам.</a:t>
            </a:r>
            <a:endParaRPr sz="1550">
              <a:solidFill>
                <a:srgbClr val="134F5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18"/>
          <p:cNvSpPr txBox="1">
            <a:spLocks noGrp="1"/>
          </p:cNvSpPr>
          <p:nvPr>
            <p:ph type="body" idx="1"/>
          </p:nvPr>
        </p:nvSpPr>
        <p:spPr>
          <a:xfrm>
            <a:off x="0" y="821625"/>
            <a:ext cx="9144000" cy="43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103504" lvl="0" indent="-3238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Times New Roman"/>
              <a:buAutoNum type="arabicPeriod"/>
            </a:pPr>
            <a:r>
              <a:rPr lang="ru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осваивает внеситуативно-познавательную форму общения с педагогическим работником и проявляет готовность к внеситуативно-личностному общению, проявляет готовность и способность к общению с другими детьми, способен к адекватным межличностным отношениям, </a:t>
            </a:r>
            <a:endParaRPr sz="15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103504" lvl="0" indent="-3238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Times New Roman"/>
              <a:buAutoNum type="arabicPeriod"/>
            </a:pPr>
            <a:r>
              <a:rPr lang="ru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повышается уровень познавательной активности и мотивационных компонентов деятельности, задает вопросы, проявляет интерес к предметам и явлениями окружающего мира, улучшаются показатели развития внимания (объема, устойчивости, переключения и другое), произвольной регуляции поведения и деятельности, возрастает продуктивность слухоречевой и зрительной памяти;</a:t>
            </a:r>
            <a:endParaRPr sz="15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103504" lvl="0" indent="-3238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Times New Roman"/>
              <a:buAutoNum type="arabicPeriod"/>
            </a:pPr>
            <a:r>
              <a:rPr lang="ru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стремится к речевому общению, участвует в диалоге, обладает значительно возросшим объемом понимания речи и звукопроизносительными возможностями, осваивает основные лексикограмматические средства языка, употребляет все части речи, усваивает значения новых слов на основе знаний о предметах и явлениях окружающего мира;</a:t>
            </a:r>
            <a:endParaRPr sz="15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103504" lvl="0" indent="-3238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Times New Roman"/>
              <a:buAutoNum type="arabicPeriod"/>
            </a:pPr>
            <a:r>
              <a:rPr lang="ru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способен эмоционально реагировать на музыкальные произведения, знаком с основными культурными способами и видами музыкальной деятельности; способен выбирать себе род музыкальных занятий, адекватно проявляет свои чувства в процессе коллективной музыкальной деятельности и сотворчества;</a:t>
            </a:r>
            <a:endParaRPr sz="15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662</Words>
  <Application>Microsoft Office PowerPoint</Application>
  <PresentationFormat>Экран (16:9)</PresentationFormat>
  <Paragraphs>33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Open Sans</vt:lpstr>
      <vt:lpstr>Times New Roman</vt:lpstr>
      <vt:lpstr>PT Sans Narrow</vt:lpstr>
      <vt:lpstr>Arial</vt:lpstr>
      <vt:lpstr>Tropic</vt:lpstr>
      <vt:lpstr>АДАПТИРОВАННАЯ  ОБРАЗОВАТЕЛЬНАЯ ПРОГРАММА ДЛЯ ДЕТЕЙ  С ЗПР на 2023-2024 учебный год (составлена в соответствии с ФАОП ДО. Приказ Министерства просвещения РФ от 24 ноября 2022 г. № 1022)</vt:lpstr>
      <vt:lpstr>Цель  : обеспечение условий для дошкольного образования, определяемых общими и особыми потребностями обучающегося раннего и дошкольного возраста с ЗПР, индивидуальными особенностями его развития и состояния здоровья.</vt:lpstr>
      <vt:lpstr>Презентация PowerPoint</vt:lpstr>
      <vt:lpstr>Презентация PowerPoint</vt:lpstr>
      <vt:lpstr>Целевые ориентиры освоения Программы детьми дошкольного возраста с ЗПР к 5 годам </vt:lpstr>
      <vt:lpstr>Целевые ориентиры на этапе завершения освоения Программы детьми с ЗПР к 7-8 годам.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АДАПТИРОВАННАЯ  ОБРАЗОВАТЕЛЬНАЯ ПРОГРАММА ДЛЯ ДЕТЕЙ  С ЗПР на 2023-2024 учебный год (составлена в соответствии с ФАОП ДО. Приказ Министерства просвещения РФ от 24 ноября 2022 г. № 1022)</dc:title>
  <cp:lastModifiedBy>макс сафронов</cp:lastModifiedBy>
  <cp:revision>1</cp:revision>
  <dcterms:modified xsi:type="dcterms:W3CDTF">2023-09-09T20:53:34Z</dcterms:modified>
</cp:coreProperties>
</file>